
<file path=[Content_Types].xml><?xml version="1.0" encoding="utf-8"?>
<Types xmlns="http://schemas.openxmlformats.org/package/2006/content-types">
  <Default Extension="avif" ContentType="image/avi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3" r:id="rId1"/>
  </p:sldMasterIdLst>
  <p:notesMasterIdLst>
    <p:notesMasterId r:id="rId33"/>
  </p:notesMasterIdLst>
  <p:sldIdLst>
    <p:sldId id="256" r:id="rId2"/>
    <p:sldId id="305" r:id="rId3"/>
    <p:sldId id="278" r:id="rId4"/>
    <p:sldId id="280" r:id="rId5"/>
    <p:sldId id="261" r:id="rId6"/>
    <p:sldId id="259" r:id="rId7"/>
    <p:sldId id="257" r:id="rId8"/>
    <p:sldId id="308" r:id="rId9"/>
    <p:sldId id="307" r:id="rId10"/>
    <p:sldId id="309" r:id="rId11"/>
    <p:sldId id="266" r:id="rId12"/>
    <p:sldId id="310" r:id="rId13"/>
    <p:sldId id="258" r:id="rId14"/>
    <p:sldId id="311" r:id="rId15"/>
    <p:sldId id="316" r:id="rId16"/>
    <p:sldId id="312" r:id="rId17"/>
    <p:sldId id="317" r:id="rId18"/>
    <p:sldId id="313" r:id="rId19"/>
    <p:sldId id="318" r:id="rId20"/>
    <p:sldId id="319" r:id="rId21"/>
    <p:sldId id="314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15" r:id="rId30"/>
    <p:sldId id="320" r:id="rId31"/>
    <p:sldId id="306" r:id="rId32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ExtraBold" panose="00000900000000000000" pitchFamily="2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6F3B"/>
    <a:srgbClr val="FFFFFF"/>
    <a:srgbClr val="F4F9C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CABAA8-E34A-4C7F-8ACD-37B4D4997478}">
  <a:tblStyle styleId="{E3CABAA8-E34A-4C7F-8ACD-37B4D49974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8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029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3503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222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757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43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393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449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75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4393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541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063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020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398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815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7477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323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422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6991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986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89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69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221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75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av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web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eb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eb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eb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71372" y="2809164"/>
            <a:ext cx="4888955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2400" dirty="0">
                <a:solidFill>
                  <a:schemeClr val="bg1">
                    <a:lumMod val="95000"/>
                  </a:schemeClr>
                </a:solidFill>
              </a:rPr>
              <a:t>Plateforme d’entraînement à la cybersécurité</a:t>
            </a:r>
            <a:br>
              <a:rPr lang="en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1800" dirty="0">
                <a:solidFill>
                  <a:schemeClr val="bg1">
                    <a:lumMod val="95000"/>
                  </a:schemeClr>
                </a:solidFill>
              </a:rPr>
              <a:t>aux Mines de Nancy</a:t>
            </a:r>
            <a:endParaRPr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888049" y="3743389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Soutenance du 8 juin 2023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034349" y="218484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18B4C5C-4A52-1D55-0FC1-51DF5C3A28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929175" y="479823"/>
            <a:ext cx="2868174" cy="14813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2BC3816-077E-E869-A664-5847F4ABA6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4150" y="153689"/>
            <a:ext cx="2857500" cy="2133600"/>
          </a:xfrm>
          <a:prstGeom prst="rect">
            <a:avLst/>
          </a:prstGeom>
        </p:spPr>
      </p:pic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6D2B556E-9A3B-97FB-7A30-2D678AF0183A}"/>
              </a:ext>
            </a:extLst>
          </p:cNvPr>
          <p:cNvSpPr txBox="1">
            <a:spLocks/>
          </p:cNvSpPr>
          <p:nvPr/>
        </p:nvSpPr>
        <p:spPr>
          <a:xfrm>
            <a:off x="1835462" y="1811164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b="1" dirty="0">
                <a:solidFill>
                  <a:schemeClr val="bg1"/>
                </a:solidFill>
              </a:rPr>
              <a:t>Lucas Kloubert</a:t>
            </a:r>
          </a:p>
        </p:txBody>
      </p:sp>
      <p:sp>
        <p:nvSpPr>
          <p:cNvPr id="7" name="Google Shape;163;p38">
            <a:extLst>
              <a:ext uri="{FF2B5EF4-FFF2-40B4-BE49-F238E27FC236}">
                <a16:creationId xmlns:a16="http://schemas.microsoft.com/office/drawing/2014/main" id="{2B346F2E-A320-65E4-ADA9-3A9E3C32A403}"/>
              </a:ext>
            </a:extLst>
          </p:cNvPr>
          <p:cNvSpPr txBox="1">
            <a:spLocks/>
          </p:cNvSpPr>
          <p:nvPr/>
        </p:nvSpPr>
        <p:spPr>
          <a:xfrm>
            <a:off x="4088400" y="4689039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Tuteurs du projet : Laurent Ciarletta et Éric Richard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683906"/>
            <a:ext cx="3955103" cy="377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 Cybersécurité, une discipline qui nous concerne tous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Les Objectifs du projet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Protocoles réseaux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Interagir avec une page web</a:t>
            </a:r>
            <a:endParaRPr sz="1600" dirty="0">
              <a:solidFill>
                <a:srgbClr val="F4F9CB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chemeClr val="lt1"/>
                </a:solidFill>
                <a:latin typeface="Arial Rounded MT Bold" panose="020F0704030504030204" pitchFamily="34" charset="0"/>
              </a:rPr>
              <a:t>Nmap</a:t>
            </a: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 et </a:t>
            </a:r>
            <a:r>
              <a:rPr lang="fr-FR" sz="1600" dirty="0" err="1">
                <a:solidFill>
                  <a:schemeClr val="lt1"/>
                </a:solidFill>
                <a:latin typeface="Arial Rounded MT Bold" panose="020F0704030504030204" pitchFamily="34" charset="0"/>
              </a:rPr>
              <a:t>Metasploit</a:t>
            </a:r>
            <a:endParaRPr lang="fr-FR"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Scrapping et Forcing</a:t>
            </a:r>
            <a:endParaRPr lang="fr-FR"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latin typeface="Arial Rounded MT Bold" panose="020F0704030504030204" pitchFamily="34" charset="0"/>
              </a:rPr>
              <a:t>Interfaces systèmes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Site support de la plateforme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P</a:t>
            </a:r>
            <a:r>
              <a:rPr lang="en" sz="1600" dirty="0">
                <a:latin typeface="Arial Rounded MT Bold" panose="020F0704030504030204" pitchFamily="34" charset="0"/>
              </a:rPr>
              <a:t>résentation d’une cible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Introspection de fin de projet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736263" y="115402"/>
            <a:ext cx="334500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Interactions depuis une page web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610EA4-771B-E11A-1C89-9C37EDE63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45" b="10959"/>
          <a:stretch/>
        </p:blipFill>
        <p:spPr>
          <a:xfrm>
            <a:off x="1026200" y="983666"/>
            <a:ext cx="2765131" cy="2154803"/>
          </a:xfrm>
          <a:prstGeom prst="rect">
            <a:avLst/>
          </a:prstGeom>
          <a:ln>
            <a:noFill/>
          </a:ln>
          <a:effectLst>
            <a:softEdge rad="2286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BF155A4-AFF6-8766-7328-D7980118BECB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4141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941472" y="2392668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Interagir avec une page</a:t>
            </a:r>
            <a:br>
              <a:rPr lang="en" dirty="0"/>
            </a:br>
            <a:r>
              <a:rPr lang="en" dirty="0"/>
              <a:t> </a:t>
            </a:r>
            <a:br>
              <a:rPr lang="en" dirty="0"/>
            </a:br>
            <a:r>
              <a:rPr lang="en" dirty="0"/>
              <a:t>Faire du rétro-engineering</a:t>
            </a:r>
            <a:endParaRPr dirty="0"/>
          </a:p>
        </p:txBody>
      </p:sp>
      <p:cxnSp>
        <p:nvCxnSpPr>
          <p:cNvPr id="267" name="Google Shape;267;p48"/>
          <p:cNvCxnSpPr/>
          <p:nvPr/>
        </p:nvCxnSpPr>
        <p:spPr>
          <a:xfrm>
            <a:off x="5647276" y="1556204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05E77A8C-76C1-10CD-B7C9-E40EB4336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611" y="228654"/>
            <a:ext cx="4434560" cy="17709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04569-B668-D84B-15A0-3F188BC90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760" y="2135874"/>
            <a:ext cx="2534910" cy="277897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16C31C3-6A53-6A19-3AF0-297A1EE6AF1F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683906"/>
            <a:ext cx="3955103" cy="377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 Cybersécurité, une discipline qui nous concerne tous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Les Objectifs du projet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Protocoles réseaux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Interagir avec une page web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rgbClr val="F4F9CB"/>
                </a:solidFill>
                <a:latin typeface="Arial Rounded MT Bold" panose="020F0704030504030204" pitchFamily="34" charset="0"/>
              </a:rPr>
              <a:t>Nmap</a:t>
            </a:r>
            <a:r>
              <a:rPr lang="fr-FR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 et </a:t>
            </a:r>
            <a:r>
              <a:rPr lang="fr-FR" sz="1600" dirty="0" err="1">
                <a:solidFill>
                  <a:srgbClr val="F4F9CB"/>
                </a:solidFill>
                <a:latin typeface="Arial Rounded MT Bold" panose="020F0704030504030204" pitchFamily="34" charset="0"/>
              </a:rPr>
              <a:t>Metasploit</a:t>
            </a:r>
            <a:endParaRPr lang="fr-FR" sz="1600" dirty="0">
              <a:solidFill>
                <a:srgbClr val="F4F9CB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Scrapping et Forcing</a:t>
            </a:r>
            <a:endParaRPr lang="fr-FR"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latin typeface="Arial Rounded MT Bold" panose="020F0704030504030204" pitchFamily="34" charset="0"/>
              </a:rPr>
              <a:t>Interfaces systèmes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Site support de la plateforme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P</a:t>
            </a:r>
            <a:r>
              <a:rPr lang="en" sz="1600" dirty="0">
                <a:latin typeface="Arial Rounded MT Bold" panose="020F0704030504030204" pitchFamily="34" charset="0"/>
              </a:rPr>
              <a:t>résentation d’une cible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Introspection de fin de projet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713480" y="473212"/>
            <a:ext cx="338843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Nmap et Metasploit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F1B45C4F-C7FD-E563-712C-804CD4950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9833">
            <a:off x="533579" y="1245065"/>
            <a:ext cx="1938395" cy="1038426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4141D002-77C2-6BA0-FA40-8E5BF25EF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02457">
            <a:off x="2136881" y="1835839"/>
            <a:ext cx="1471820" cy="147182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52CDA7B-F6B1-6420-BACB-B774D10B7330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2721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873521" y="173357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363571" y="259131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Recherche de vulnérabilités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853621" y="260401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 et payload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873521" y="261036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Scanner la cible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363571" y="173357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853621" y="173357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708421" y="245823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198471" y="245188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688521" y="243918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5F6D7A2E-71AA-2724-A690-2C62F7CF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26" y="279216"/>
            <a:ext cx="2558283" cy="1370509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8E43825C-0B71-D724-0D30-A837D5366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0650" y="192486"/>
            <a:ext cx="1752568" cy="1752568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3C20614D-BDF4-6540-F537-F7360CCC0C2D}"/>
              </a:ext>
            </a:extLst>
          </p:cNvPr>
          <p:cNvGrpSpPr/>
          <p:nvPr/>
        </p:nvGrpSpPr>
        <p:grpSpPr>
          <a:xfrm>
            <a:off x="325726" y="3267586"/>
            <a:ext cx="3858344" cy="1722398"/>
            <a:chOff x="696642" y="3579575"/>
            <a:chExt cx="3104092" cy="1326998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BB8016D-5001-9A03-40D4-71463AE52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4443"/>
            <a:stretch/>
          </p:blipFill>
          <p:spPr>
            <a:xfrm>
              <a:off x="696642" y="4042990"/>
              <a:ext cx="3104091" cy="863583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D9A13D2-794B-8CCC-D621-2DF09C6C3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6050"/>
            <a:stretch/>
          </p:blipFill>
          <p:spPr>
            <a:xfrm>
              <a:off x="696643" y="3579575"/>
              <a:ext cx="3104091" cy="471366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697719F3-ADF6-3C61-CD25-24E978059C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0533" b="654"/>
          <a:stretch/>
        </p:blipFill>
        <p:spPr>
          <a:xfrm>
            <a:off x="4441588" y="3267586"/>
            <a:ext cx="4376685" cy="1722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BBC2C16-8364-4E97-431D-0E641D026CCF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683906"/>
            <a:ext cx="3955103" cy="377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 Cybersécurité, une discipline qui nous concerne tous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Les Objectifs du projet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Protocoles réseaux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Interagir avec une page web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Nmap</a:t>
            </a: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et </a:t>
            </a:r>
            <a:r>
              <a:rPr lang="fr-F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Metasploit</a:t>
            </a: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Scrapping et Forcing</a:t>
            </a:r>
            <a:endParaRPr lang="fr-FR" sz="1600" dirty="0">
              <a:solidFill>
                <a:srgbClr val="F4F9CB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latin typeface="Arial Rounded MT Bold" panose="020F0704030504030204" pitchFamily="34" charset="0"/>
              </a:rPr>
              <a:t>Interfaces systèmes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Site support de la plateforme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P</a:t>
            </a:r>
            <a:r>
              <a:rPr lang="en" sz="1600" dirty="0">
                <a:latin typeface="Arial Rounded MT Bold" panose="020F0704030504030204" pitchFamily="34" charset="0"/>
              </a:rPr>
              <a:t>résentation d’une cible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Introspection de fin de projet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713480" y="473212"/>
            <a:ext cx="338843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l’exploration au passage en force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9060A3EE-5ADA-D515-74B6-3A8723DFE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3" t="9728" r="2435" b="11586"/>
          <a:stretch/>
        </p:blipFill>
        <p:spPr>
          <a:xfrm>
            <a:off x="226136" y="1581415"/>
            <a:ext cx="4110824" cy="19806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4DE49F2-9BF5-A0C9-102B-A0E68933EDD0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67232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CD36314A-271B-21A0-1804-6F3D8F768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26832">
            <a:off x="-193656" y="-577060"/>
            <a:ext cx="2904018" cy="2904018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D06AD082-829A-4720-66A1-0EF5830CA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9530" y="2068400"/>
            <a:ext cx="3075100" cy="3075100"/>
          </a:xfrm>
          <a:prstGeom prst="rect">
            <a:avLst/>
          </a:prstGeom>
        </p:spPr>
      </p:pic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841642" y="745312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48676" y="271715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Requêtes acceptées par force brute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841642" y="162210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Exploration avec Gobuster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1949405" y="241086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3676542" y="146997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>
            <a:cxnSpLocks/>
          </p:cNvCxnSpPr>
          <p:nvPr/>
        </p:nvCxnSpPr>
        <p:spPr>
          <a:xfrm>
            <a:off x="3633284" y="2318546"/>
            <a:ext cx="0" cy="89444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2552799C-41BE-D546-0AA4-DE17F90238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596"/>
          <a:stretch/>
        </p:blipFill>
        <p:spPr>
          <a:xfrm>
            <a:off x="5227507" y="171961"/>
            <a:ext cx="3721210" cy="1629761"/>
          </a:xfrm>
          <a:prstGeom prst="round2DiagRect">
            <a:avLst>
              <a:gd name="adj1" fmla="val 16667"/>
              <a:gd name="adj2" fmla="val 10586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85B8D35F-74B7-7B73-C9A1-3D031E015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676" y="2068400"/>
            <a:ext cx="3075100" cy="30751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F905364-95F9-4FAF-6E3C-05B7CC2388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970" y="3400074"/>
            <a:ext cx="4426139" cy="1568317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4EA337AF-7875-272A-C97A-B7D566A33D9A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4659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683906"/>
            <a:ext cx="3955103" cy="377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 Cybersécurité, une discipline qui nous concerne tous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Les Objectifs du projet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Protocoles réseaux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Interagir avec une page web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Nmap</a:t>
            </a: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et </a:t>
            </a:r>
            <a:r>
              <a:rPr lang="fr-F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Metasploit</a:t>
            </a: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Scrapping et Forcing</a:t>
            </a: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Interfaces systèmes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Site support de la plateforme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P</a:t>
            </a:r>
            <a:r>
              <a:rPr lang="en" sz="1600" dirty="0">
                <a:latin typeface="Arial Rounded MT Bold" panose="020F0704030504030204" pitchFamily="34" charset="0"/>
              </a:rPr>
              <a:t>résentation d’une cible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Introspection de fin de projet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616898" y="473212"/>
            <a:ext cx="348502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Interfaces systèmes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B92F0B78-99FE-B78F-415D-AEE42FA5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1350591"/>
            <a:ext cx="2575741" cy="15482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E82AB29-C76D-3778-CA36-077E6F98C8EF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92513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ague 10">
            <a:extLst>
              <a:ext uri="{FF2B5EF4-FFF2-40B4-BE49-F238E27FC236}">
                <a16:creationId xmlns:a16="http://schemas.microsoft.com/office/drawing/2014/main" id="{0BD32A61-5280-882B-FFC6-50A525D023FF}"/>
              </a:ext>
            </a:extLst>
          </p:cNvPr>
          <p:cNvSpPr/>
          <p:nvPr/>
        </p:nvSpPr>
        <p:spPr>
          <a:xfrm>
            <a:off x="4842345" y="910166"/>
            <a:ext cx="4301655" cy="3908326"/>
          </a:xfrm>
          <a:prstGeom prst="wave">
            <a:avLst>
              <a:gd name="adj1" fmla="val 7821"/>
              <a:gd name="adj2" fmla="val 0"/>
            </a:avLst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81119E-828E-FBFB-BF6A-392985DD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" y="2520345"/>
            <a:ext cx="3909311" cy="22981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Google Shape;179;p40">
            <a:extLst>
              <a:ext uri="{FF2B5EF4-FFF2-40B4-BE49-F238E27FC236}">
                <a16:creationId xmlns:a16="http://schemas.microsoft.com/office/drawing/2014/main" id="{02848E80-E48F-3D86-009B-58EBC882C087}"/>
              </a:ext>
            </a:extLst>
          </p:cNvPr>
          <p:cNvSpPr txBox="1">
            <a:spLocks/>
          </p:cNvSpPr>
          <p:nvPr/>
        </p:nvSpPr>
        <p:spPr>
          <a:xfrm>
            <a:off x="882595" y="172738"/>
            <a:ext cx="737881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Interfaces Systèmes ( SHELLS)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38F8F1-91EC-DDFC-E6BF-C8D0051CA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198" y="1480653"/>
            <a:ext cx="4612253" cy="2767352"/>
          </a:xfrm>
          <a:prstGeom prst="rect">
            <a:avLst/>
          </a:prstGeom>
        </p:spPr>
      </p:pic>
      <p:sp>
        <p:nvSpPr>
          <p:cNvPr id="12" name="Google Shape;179;p40">
            <a:extLst>
              <a:ext uri="{FF2B5EF4-FFF2-40B4-BE49-F238E27FC236}">
                <a16:creationId xmlns:a16="http://schemas.microsoft.com/office/drawing/2014/main" id="{AE894A51-8153-1AFC-AA1B-D0A6A45D5A85}"/>
              </a:ext>
            </a:extLst>
          </p:cNvPr>
          <p:cNvSpPr txBox="1">
            <a:spLocks/>
          </p:cNvSpPr>
          <p:nvPr/>
        </p:nvSpPr>
        <p:spPr>
          <a:xfrm>
            <a:off x="-40252" y="1778902"/>
            <a:ext cx="461225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Exécuter des commandes sur la  cible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Monter en privilèges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DA149B-1514-20D8-6ABB-596F52D08B5E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7139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683906"/>
            <a:ext cx="3955103" cy="377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 Cybersécurité, une discipline qui nous concerne tous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Les Objectifs du projet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Protocoles réseaux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Interagir avec une page web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Nmap</a:t>
            </a: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et </a:t>
            </a:r>
            <a:r>
              <a:rPr lang="fr-F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Metasploit</a:t>
            </a: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Scrapping et Forcing</a:t>
            </a: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Interfaces systèmes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Site support de la plateforme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P</a:t>
            </a:r>
            <a:r>
              <a:rPr lang="en" sz="1600" dirty="0">
                <a:latin typeface="Arial Rounded MT Bold" panose="020F0704030504030204" pitchFamily="34" charset="0"/>
              </a:rPr>
              <a:t>résentation d’une cible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Introspection de fin de projet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531084" y="411607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web complet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35885FF-EC9A-BD40-6F35-503189F6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53" y="1300827"/>
            <a:ext cx="3462894" cy="15971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41CC6F9-A753-3260-F823-C07AAD075F2D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92582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3B4E338E-94FC-8A5B-444A-DB28BFCD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72" y="2367411"/>
            <a:ext cx="6126949" cy="2639406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F74EE33-3B84-D7A1-9F68-EBE06E5B2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962" y="1397464"/>
            <a:ext cx="3976833" cy="307117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2399490-E598-8E4B-34D3-3BFCA8DF6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949" y="120781"/>
            <a:ext cx="2795909" cy="3348479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sp>
        <p:nvSpPr>
          <p:cNvPr id="8" name="Google Shape;2091;p62">
            <a:extLst>
              <a:ext uri="{FF2B5EF4-FFF2-40B4-BE49-F238E27FC236}">
                <a16:creationId xmlns:a16="http://schemas.microsoft.com/office/drawing/2014/main" id="{C55281FA-B101-78AA-64AF-99A21486B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6683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support de la plateforme</a:t>
            </a:r>
            <a:endParaRPr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523954D-E2BD-BB77-4D67-CAB8D56C0AA4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8321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683906"/>
            <a:ext cx="3955103" cy="377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La Cybersécurité, une discipline qui nous concerne tous</a:t>
            </a:r>
            <a:endParaRPr sz="1600" dirty="0">
              <a:solidFill>
                <a:srgbClr val="F4F9CB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Les Objectifs du projet</a:t>
            </a:r>
            <a:endParaRPr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Protocoles réseaux</a:t>
            </a:r>
            <a:endParaRPr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Interagir avec une page web</a:t>
            </a:r>
            <a:endParaRPr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chemeClr val="lt1"/>
                </a:solidFill>
                <a:latin typeface="Arial Rounded MT Bold" panose="020F0704030504030204" pitchFamily="34" charset="0"/>
              </a:rPr>
              <a:t>Nmap</a:t>
            </a: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 et </a:t>
            </a:r>
            <a:r>
              <a:rPr lang="fr-FR" sz="1600" dirty="0" err="1">
                <a:solidFill>
                  <a:schemeClr val="lt1"/>
                </a:solidFill>
                <a:latin typeface="Arial Rounded MT Bold" panose="020F0704030504030204" pitchFamily="34" charset="0"/>
              </a:rPr>
              <a:t>Metasploit</a:t>
            </a:r>
            <a:endParaRPr lang="fr-FR"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Scrapping et Forcing</a:t>
            </a:r>
            <a:endParaRPr lang="fr-FR"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latin typeface="Arial Rounded MT Bold" panose="020F0704030504030204" pitchFamily="34" charset="0"/>
              </a:rPr>
              <a:t>Interfaces systèmes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Site support de la plateforme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P</a:t>
            </a:r>
            <a:r>
              <a:rPr lang="en" sz="1600" dirty="0">
                <a:latin typeface="Arial Rounded MT Bold" panose="020F0704030504030204" pitchFamily="34" charset="0"/>
              </a:rPr>
              <a:t>résentation d’une cible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Introspection de fin de projet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735198" y="465260"/>
            <a:ext cx="334500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des  Matières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18CB1873-45F2-DC77-1A69-E62EA5E6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5" y="1139695"/>
            <a:ext cx="3447207" cy="1811128"/>
          </a:xfrm>
          <a:prstGeom prst="rect">
            <a:avLst/>
          </a:prstGeom>
          <a:ln cap="rnd">
            <a:solidFill>
              <a:schemeClr val="tx1"/>
            </a:solidFill>
            <a:bevel/>
          </a:ln>
          <a:effectLst>
            <a:softEdge rad="215900"/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C4AD0A0-C54F-423E-E46D-60EBCB798610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7851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63CB78D-226F-9D48-6A70-044CB2C8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936" y="3342336"/>
            <a:ext cx="5446645" cy="165706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sp>
        <p:nvSpPr>
          <p:cNvPr id="8" name="Google Shape;2091;p62">
            <a:extLst>
              <a:ext uri="{FF2B5EF4-FFF2-40B4-BE49-F238E27FC236}">
                <a16:creationId xmlns:a16="http://schemas.microsoft.com/office/drawing/2014/main" id="{C55281FA-B101-78AA-64AF-99A21486B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52271" y="0"/>
            <a:ext cx="710751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support de la plateforme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E3DDDD-F950-95CA-E891-7C944B87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59" y="638676"/>
            <a:ext cx="5637371" cy="141912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131A071-E028-2EAE-26D2-60EF543F0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530" y="1887806"/>
            <a:ext cx="6202017" cy="156240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95D45E2-B449-179A-1241-E7CA0F19323F}"/>
              </a:ext>
            </a:extLst>
          </p:cNvPr>
          <p:cNvSpPr txBox="1"/>
          <p:nvPr/>
        </p:nvSpPr>
        <p:spPr>
          <a:xfrm>
            <a:off x="8320369" y="4691626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6628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683906"/>
            <a:ext cx="3955103" cy="377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 Cybersécurité, une discipline qui nous concerne tous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Les Objectifs du projet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Protocoles réseaux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Interagir avec une page web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Nmap</a:t>
            </a: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et </a:t>
            </a:r>
            <a:r>
              <a:rPr lang="fr-F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Metasploit</a:t>
            </a: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Scrapping et Forcing</a:t>
            </a: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Interfaces systèmes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Site support de la plateforme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Présentation d’une cible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Introspection de fin de projet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531084" y="411607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Résolution de la première cible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409DAAB7-E9F4-6878-861A-4412269D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00" y="1625406"/>
            <a:ext cx="2320813" cy="2261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34E78A-49F6-C26C-B959-EE7FD4B52AA3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3327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285899" y="292337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Résolution de la première cible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781015" y="29475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409DAAB7-E9F4-6878-861A-4412269D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22" y="1522039"/>
            <a:ext cx="2784603" cy="2713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2091;p62">
            <a:extLst>
              <a:ext uri="{FF2B5EF4-FFF2-40B4-BE49-F238E27FC236}">
                <a16:creationId xmlns:a16="http://schemas.microsoft.com/office/drawing/2014/main" id="{B9F96351-57E8-FFE1-3E5B-672E5C992064}"/>
              </a:ext>
            </a:extLst>
          </p:cNvPr>
          <p:cNvSpPr txBox="1">
            <a:spLocks/>
          </p:cNvSpPr>
          <p:nvPr/>
        </p:nvSpPr>
        <p:spPr>
          <a:xfrm>
            <a:off x="3663934" y="355561"/>
            <a:ext cx="5358202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Première étape : </a:t>
            </a:r>
          </a:p>
          <a:p>
            <a:pPr algn="ctr"/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Scan des ports de la cible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Recherches sur les protocoles associés à chaque port ouvert (rôle, version)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B65EB7-6A31-ABDD-5D03-6FFD6D664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419" y="1998513"/>
            <a:ext cx="2559182" cy="5016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E450BDF-5B44-99A2-AFF4-1D08D13A5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419" y="2500189"/>
            <a:ext cx="3688645" cy="247858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D010151-ECC6-839D-CF74-6692FA3F1752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32274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5148945" y="35978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Résolution de la première cible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5595769" y="96580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091;p62">
            <a:extLst>
              <a:ext uri="{FF2B5EF4-FFF2-40B4-BE49-F238E27FC236}">
                <a16:creationId xmlns:a16="http://schemas.microsoft.com/office/drawing/2014/main" id="{B9F96351-57E8-FFE1-3E5B-672E5C992064}"/>
              </a:ext>
            </a:extLst>
          </p:cNvPr>
          <p:cNvSpPr txBox="1">
            <a:spLocks/>
          </p:cNvSpPr>
          <p:nvPr/>
        </p:nvSpPr>
        <p:spPr>
          <a:xfrm>
            <a:off x="4945711" y="1477672"/>
            <a:ext cx="4063117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Deuxième étape : </a:t>
            </a:r>
          </a:p>
          <a:p>
            <a:pPr algn="ctr"/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Recherche de vulnérabilités sur les ports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Etude des exploits, de leur fonctionnement et de leurs paramètres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BE1661-9276-282A-74E3-26DE51620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57"/>
          <a:stretch/>
        </p:blipFill>
        <p:spPr>
          <a:xfrm>
            <a:off x="135172" y="624225"/>
            <a:ext cx="4850451" cy="42004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EA770D-4090-3F16-8199-2A15B527782B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500448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91;p62">
            <a:extLst>
              <a:ext uri="{FF2B5EF4-FFF2-40B4-BE49-F238E27FC236}">
                <a16:creationId xmlns:a16="http://schemas.microsoft.com/office/drawing/2014/main" id="{B9F96351-57E8-FFE1-3E5B-672E5C992064}"/>
              </a:ext>
            </a:extLst>
          </p:cNvPr>
          <p:cNvSpPr txBox="1">
            <a:spLocks/>
          </p:cNvSpPr>
          <p:nvPr/>
        </p:nvSpPr>
        <p:spPr>
          <a:xfrm>
            <a:off x="4945711" y="1477672"/>
            <a:ext cx="4063117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Troisième étape : </a:t>
            </a:r>
          </a:p>
          <a:p>
            <a:pPr algn="ctr"/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Suivi d’un parcours classique dans le site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Enumération avec </a:t>
            </a:r>
            <a:r>
              <a:rPr lang="fr-FR" sz="1800" dirty="0" err="1">
                <a:solidFill>
                  <a:schemeClr val="bg1"/>
                </a:solidFill>
              </a:rPr>
              <a:t>GoBuster</a:t>
            </a:r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Authentification pour éviter certaines redirections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314719-2A5D-4D68-275B-690719B8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62" y="210685"/>
            <a:ext cx="4533476" cy="301284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EBEE11-A39E-EB67-F792-DDB220815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35" y="2737508"/>
            <a:ext cx="3511730" cy="2324219"/>
          </a:xfrm>
          <a:prstGeom prst="rect">
            <a:avLst/>
          </a:prstGeom>
        </p:spPr>
      </p:pic>
      <p:sp>
        <p:nvSpPr>
          <p:cNvPr id="12" name="Google Shape;2091;p62">
            <a:extLst>
              <a:ext uri="{FF2B5EF4-FFF2-40B4-BE49-F238E27FC236}">
                <a16:creationId xmlns:a16="http://schemas.microsoft.com/office/drawing/2014/main" id="{2454BCCD-FFEB-C2F0-176A-17ED702C4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8945" y="35978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Résolution de la première cible</a:t>
            </a:r>
            <a:endParaRPr dirty="0"/>
          </a:p>
        </p:txBody>
      </p:sp>
      <p:cxnSp>
        <p:nvCxnSpPr>
          <p:cNvPr id="13" name="Google Shape;2092;p62">
            <a:extLst>
              <a:ext uri="{FF2B5EF4-FFF2-40B4-BE49-F238E27FC236}">
                <a16:creationId xmlns:a16="http://schemas.microsoft.com/office/drawing/2014/main" id="{395E4B3D-7723-BFE4-614D-AD6BD9A68222}"/>
              </a:ext>
            </a:extLst>
          </p:cNvPr>
          <p:cNvCxnSpPr/>
          <p:nvPr/>
        </p:nvCxnSpPr>
        <p:spPr>
          <a:xfrm>
            <a:off x="5595769" y="96580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333EFDD9-2664-285C-6FD8-F14BC2E84FF4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547289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91;p62">
            <a:extLst>
              <a:ext uri="{FF2B5EF4-FFF2-40B4-BE49-F238E27FC236}">
                <a16:creationId xmlns:a16="http://schemas.microsoft.com/office/drawing/2014/main" id="{B9F96351-57E8-FFE1-3E5B-672E5C992064}"/>
              </a:ext>
            </a:extLst>
          </p:cNvPr>
          <p:cNvSpPr txBox="1">
            <a:spLocks/>
          </p:cNvSpPr>
          <p:nvPr/>
        </p:nvSpPr>
        <p:spPr>
          <a:xfrm>
            <a:off x="-174929" y="1332362"/>
            <a:ext cx="4063117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Quatrième étape : </a:t>
            </a:r>
          </a:p>
          <a:p>
            <a:pPr algn="ctr"/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Explorer chacune des nouvelles pages découvertes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Ouvrir le code source et l’inspecteur</a:t>
            </a:r>
          </a:p>
        </p:txBody>
      </p:sp>
      <p:sp>
        <p:nvSpPr>
          <p:cNvPr id="12" name="Google Shape;2091;p62">
            <a:extLst>
              <a:ext uri="{FF2B5EF4-FFF2-40B4-BE49-F238E27FC236}">
                <a16:creationId xmlns:a16="http://schemas.microsoft.com/office/drawing/2014/main" id="{2454BCCD-FFEB-C2F0-176A-17ED702C4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2966" y="258616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Résolution de la première cible</a:t>
            </a:r>
            <a:endParaRPr dirty="0"/>
          </a:p>
        </p:txBody>
      </p:sp>
      <p:cxnSp>
        <p:nvCxnSpPr>
          <p:cNvPr id="13" name="Google Shape;2092;p62">
            <a:extLst>
              <a:ext uri="{FF2B5EF4-FFF2-40B4-BE49-F238E27FC236}">
                <a16:creationId xmlns:a16="http://schemas.microsoft.com/office/drawing/2014/main" id="{395E4B3D-7723-BFE4-614D-AD6BD9A68222}"/>
              </a:ext>
            </a:extLst>
          </p:cNvPr>
          <p:cNvCxnSpPr/>
          <p:nvPr/>
        </p:nvCxnSpPr>
        <p:spPr>
          <a:xfrm>
            <a:off x="2979790" y="122820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FB3B20A3-76FE-8534-DF9E-FEA19F0B3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65"/>
          <a:stretch/>
        </p:blipFill>
        <p:spPr>
          <a:xfrm>
            <a:off x="3738900" y="1566407"/>
            <a:ext cx="4901426" cy="1852654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55F3EE9-052D-CEF6-5F02-D489CE4A3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55" y="3019970"/>
            <a:ext cx="3598116" cy="1967315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6273C53-CC56-4BBB-54F1-AF36BB23EB9C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142176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91;p62">
            <a:extLst>
              <a:ext uri="{FF2B5EF4-FFF2-40B4-BE49-F238E27FC236}">
                <a16:creationId xmlns:a16="http://schemas.microsoft.com/office/drawing/2014/main" id="{B9F96351-57E8-FFE1-3E5B-672E5C992064}"/>
              </a:ext>
            </a:extLst>
          </p:cNvPr>
          <p:cNvSpPr txBox="1">
            <a:spLocks/>
          </p:cNvSpPr>
          <p:nvPr/>
        </p:nvSpPr>
        <p:spPr>
          <a:xfrm>
            <a:off x="4898003" y="1745830"/>
            <a:ext cx="4063117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Cinquième étape : </a:t>
            </a:r>
          </a:p>
          <a:p>
            <a:pPr algn="ctr"/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Forcer le mot de passe des utilisateurs connus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Utiliser Hydra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Réaliser une injection de SQL basique</a:t>
            </a:r>
          </a:p>
        </p:txBody>
      </p:sp>
      <p:sp>
        <p:nvSpPr>
          <p:cNvPr id="12" name="Google Shape;2091;p62">
            <a:extLst>
              <a:ext uri="{FF2B5EF4-FFF2-40B4-BE49-F238E27FC236}">
                <a16:creationId xmlns:a16="http://schemas.microsoft.com/office/drawing/2014/main" id="{2454BCCD-FFEB-C2F0-176A-17ED702C4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18808" y="203708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Résolution de la première cible</a:t>
            </a:r>
            <a:endParaRPr dirty="0"/>
          </a:p>
        </p:txBody>
      </p:sp>
      <p:cxnSp>
        <p:nvCxnSpPr>
          <p:cNvPr id="13" name="Google Shape;2092;p62">
            <a:extLst>
              <a:ext uri="{FF2B5EF4-FFF2-40B4-BE49-F238E27FC236}">
                <a16:creationId xmlns:a16="http://schemas.microsoft.com/office/drawing/2014/main" id="{395E4B3D-7723-BFE4-614D-AD6BD9A68222}"/>
              </a:ext>
            </a:extLst>
          </p:cNvPr>
          <p:cNvCxnSpPr/>
          <p:nvPr/>
        </p:nvCxnSpPr>
        <p:spPr>
          <a:xfrm>
            <a:off x="5565632" y="117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0B8E6C29-33B8-2D11-031B-49E8E360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1" y="3287952"/>
            <a:ext cx="4818490" cy="159693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A8FFFC-E9E0-998A-691B-4AFD42733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1" y="400280"/>
            <a:ext cx="2836474" cy="285586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Parchemin : vertical 8">
            <a:extLst>
              <a:ext uri="{FF2B5EF4-FFF2-40B4-BE49-F238E27FC236}">
                <a16:creationId xmlns:a16="http://schemas.microsoft.com/office/drawing/2014/main" id="{C8CE0CAB-5963-EA9B-F55F-73CEEC3F5898}"/>
              </a:ext>
            </a:extLst>
          </p:cNvPr>
          <p:cNvSpPr/>
          <p:nvPr/>
        </p:nvSpPr>
        <p:spPr>
          <a:xfrm>
            <a:off x="3126017" y="867212"/>
            <a:ext cx="1606164" cy="1757236"/>
          </a:xfrm>
          <a:prstGeom prst="vertic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Essayez</a:t>
            </a:r>
          </a:p>
          <a:p>
            <a:pPr algn="ctr"/>
            <a:r>
              <a:rPr lang="fr-FR" dirty="0"/>
              <a:t>Le </a:t>
            </a:r>
            <a:r>
              <a:rPr lang="fr-FR" dirty="0" err="1"/>
              <a:t>password</a:t>
            </a:r>
            <a:endParaRPr lang="fr-FR" dirty="0"/>
          </a:p>
          <a:p>
            <a:pPr algn="ctr"/>
            <a:r>
              <a:rPr lang="fr-FR" dirty="0"/>
              <a:t>XX " or 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AE0607-2316-5753-FDC3-B4B765EAD43E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802181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91;p62">
            <a:extLst>
              <a:ext uri="{FF2B5EF4-FFF2-40B4-BE49-F238E27FC236}">
                <a16:creationId xmlns:a16="http://schemas.microsoft.com/office/drawing/2014/main" id="{B9F96351-57E8-FFE1-3E5B-672E5C992064}"/>
              </a:ext>
            </a:extLst>
          </p:cNvPr>
          <p:cNvSpPr txBox="1">
            <a:spLocks/>
          </p:cNvSpPr>
          <p:nvPr/>
        </p:nvSpPr>
        <p:spPr>
          <a:xfrm>
            <a:off x="4818490" y="1427778"/>
            <a:ext cx="4063117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Sixième étape – Méthode 1 : </a:t>
            </a:r>
          </a:p>
          <a:p>
            <a:pPr algn="ctr"/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Se déconnecter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Au moment d’une authentification par injection de SQL, surveiller les requêtes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Connexion déconstruite à la database : 1 requête Post avec le mot de passe en clair</a:t>
            </a:r>
          </a:p>
        </p:txBody>
      </p:sp>
      <p:sp>
        <p:nvSpPr>
          <p:cNvPr id="12" name="Google Shape;2091;p62">
            <a:extLst>
              <a:ext uri="{FF2B5EF4-FFF2-40B4-BE49-F238E27FC236}">
                <a16:creationId xmlns:a16="http://schemas.microsoft.com/office/drawing/2014/main" id="{2454BCCD-FFEB-C2F0-176A-17ED702C4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18808" y="203708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Résolution de la première cible</a:t>
            </a:r>
            <a:endParaRPr dirty="0"/>
          </a:p>
        </p:txBody>
      </p:sp>
      <p:cxnSp>
        <p:nvCxnSpPr>
          <p:cNvPr id="13" name="Google Shape;2092;p62">
            <a:extLst>
              <a:ext uri="{FF2B5EF4-FFF2-40B4-BE49-F238E27FC236}">
                <a16:creationId xmlns:a16="http://schemas.microsoft.com/office/drawing/2014/main" id="{395E4B3D-7723-BFE4-614D-AD6BD9A68222}"/>
              </a:ext>
            </a:extLst>
          </p:cNvPr>
          <p:cNvCxnSpPr/>
          <p:nvPr/>
        </p:nvCxnSpPr>
        <p:spPr>
          <a:xfrm>
            <a:off x="5565632" y="117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D46C2AE-C219-6B4D-B3BB-CAE3D3C7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8" y="750191"/>
            <a:ext cx="3687497" cy="1355173"/>
          </a:xfrm>
          <a:prstGeom prst="rect">
            <a:avLst/>
          </a:prstGeom>
        </p:spPr>
      </p:pic>
      <p:sp>
        <p:nvSpPr>
          <p:cNvPr id="6" name="Google Shape;2091;p62">
            <a:extLst>
              <a:ext uri="{FF2B5EF4-FFF2-40B4-BE49-F238E27FC236}">
                <a16:creationId xmlns:a16="http://schemas.microsoft.com/office/drawing/2014/main" id="{41DF61BF-4637-9DF9-15BD-0D92E1DCF168}"/>
              </a:ext>
            </a:extLst>
          </p:cNvPr>
          <p:cNvSpPr txBox="1">
            <a:spLocks/>
          </p:cNvSpPr>
          <p:nvPr/>
        </p:nvSpPr>
        <p:spPr>
          <a:xfrm>
            <a:off x="382047" y="2263991"/>
            <a:ext cx="4063117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400" dirty="0">
                <a:solidFill>
                  <a:schemeClr val="bg1"/>
                </a:solidFill>
              </a:rPr>
              <a:t>Avec un mot de passe si faible pour sa propre plateforme, on peut penser qu’il l’utilise ailleurs dans son milieu professionnel (quitte à changer le 1)</a:t>
            </a:r>
          </a:p>
          <a:p>
            <a:pPr algn="ctr"/>
            <a:r>
              <a:rPr lang="fr-FR" sz="1400" dirty="0">
                <a:solidFill>
                  <a:schemeClr val="bg1"/>
                </a:solidFill>
              </a:rPr>
              <a:t>Avec les recherches précédentes on sait qu’il est inscrit sur laposte.net et sur </a:t>
            </a:r>
            <a:r>
              <a:rPr lang="fr-FR" sz="1400" dirty="0" err="1">
                <a:solidFill>
                  <a:schemeClr val="bg1"/>
                </a:solidFill>
              </a:rPr>
              <a:t>vercel</a:t>
            </a:r>
            <a:r>
              <a:rPr lang="fr-FR" sz="1400" dirty="0">
                <a:solidFill>
                  <a:schemeClr val="bg1"/>
                </a:solidFill>
              </a:rPr>
              <a:t> (pour le déploiement)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34DE052-4063-2D98-CCCF-6620F17EDA4D}"/>
              </a:ext>
            </a:extLst>
          </p:cNvPr>
          <p:cNvSpPr txBox="1"/>
          <p:nvPr/>
        </p:nvSpPr>
        <p:spPr>
          <a:xfrm>
            <a:off x="8527103" y="479799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173736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91;p62">
            <a:extLst>
              <a:ext uri="{FF2B5EF4-FFF2-40B4-BE49-F238E27FC236}">
                <a16:creationId xmlns:a16="http://schemas.microsoft.com/office/drawing/2014/main" id="{B9F96351-57E8-FFE1-3E5B-672E5C992064}"/>
              </a:ext>
            </a:extLst>
          </p:cNvPr>
          <p:cNvSpPr txBox="1">
            <a:spLocks/>
          </p:cNvSpPr>
          <p:nvPr/>
        </p:nvSpPr>
        <p:spPr>
          <a:xfrm>
            <a:off x="4572000" y="938587"/>
            <a:ext cx="4063117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800" dirty="0">
                <a:solidFill>
                  <a:schemeClr val="bg1"/>
                </a:solidFill>
              </a:rPr>
              <a:t>Sixième étape – Méthode 2 :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bg1"/>
                </a:solidFill>
              </a:rPr>
              <a:t>Déobfusquer</a:t>
            </a:r>
            <a:r>
              <a:rPr lang="fr-FR" sz="1800" dirty="0">
                <a:solidFill>
                  <a:schemeClr val="bg1"/>
                </a:solidFill>
              </a:rPr>
              <a:t> les codes des scripts javascript depuis toutes les pages du site en cherchant une mention de ENV (les variables d’environnement).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Si elles sont utilisées lors d’une comparaison pour un programme de </a:t>
            </a:r>
            <a:r>
              <a:rPr lang="fr-FR" sz="1800" dirty="0" err="1">
                <a:solidFill>
                  <a:schemeClr val="bg1"/>
                </a:solidFill>
              </a:rPr>
              <a:t>debug</a:t>
            </a:r>
            <a:r>
              <a:rPr lang="fr-FR" sz="1800" dirty="0">
                <a:solidFill>
                  <a:schemeClr val="bg1"/>
                </a:solidFill>
              </a:rPr>
              <a:t>, on peut en déduire la valeur</a:t>
            </a:r>
          </a:p>
        </p:txBody>
      </p:sp>
      <p:sp>
        <p:nvSpPr>
          <p:cNvPr id="12" name="Google Shape;2091;p62">
            <a:extLst>
              <a:ext uri="{FF2B5EF4-FFF2-40B4-BE49-F238E27FC236}">
                <a16:creationId xmlns:a16="http://schemas.microsoft.com/office/drawing/2014/main" id="{2454BCCD-FFEB-C2F0-176A-17ED702C4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194" y="120033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Résolution de la première cible</a:t>
            </a:r>
            <a:endParaRPr dirty="0"/>
          </a:p>
        </p:txBody>
      </p:sp>
      <p:cxnSp>
        <p:nvCxnSpPr>
          <p:cNvPr id="13" name="Google Shape;2092;p62">
            <a:extLst>
              <a:ext uri="{FF2B5EF4-FFF2-40B4-BE49-F238E27FC236}">
                <a16:creationId xmlns:a16="http://schemas.microsoft.com/office/drawing/2014/main" id="{395E4B3D-7723-BFE4-614D-AD6BD9A68222}"/>
              </a:ext>
            </a:extLst>
          </p:cNvPr>
          <p:cNvCxnSpPr/>
          <p:nvPr/>
        </p:nvCxnSpPr>
        <p:spPr>
          <a:xfrm>
            <a:off x="604018" y="10896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864377AD-28B1-E1D6-8E06-3C7E6493F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66975" b="-13902"/>
          <a:stretch/>
        </p:blipFill>
        <p:spPr>
          <a:xfrm>
            <a:off x="246491" y="1879987"/>
            <a:ext cx="4166483" cy="2827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9A375F0-A8F3-5601-D196-DB54B69B5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03" r="20547"/>
          <a:stretch/>
        </p:blipFill>
        <p:spPr>
          <a:xfrm>
            <a:off x="679477" y="2571750"/>
            <a:ext cx="3415445" cy="22117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ACEE9EB-A05F-E4C4-61F2-B775DB614B69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873701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683906"/>
            <a:ext cx="3955103" cy="377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 Cybersécurité, une discipline qui nous concerne tous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Les Objectifs du projet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Protocoles réseaux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Interagir avec une page web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Nmap</a:t>
            </a: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et </a:t>
            </a:r>
            <a:r>
              <a:rPr lang="fr-F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Metasploit</a:t>
            </a: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Scrapping et Forcing</a:t>
            </a: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Interfaces systèmes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Site support de la plateforme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Présentation d’une cible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Introspection de fin de projet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531084" y="411607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Introspection et Retours d’expérience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E0EDF37B-6DE1-27FE-9507-1F39AB4AC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91" y="1335765"/>
            <a:ext cx="2090711" cy="207352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0029603-A472-710D-A171-BDE9F47E28F1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78563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62B2EC8-2670-1458-07DF-E909741E3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32" y="1472664"/>
            <a:ext cx="2886326" cy="1731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756594" y="41484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Statistiques sur le domaine de la cybersécurité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689744" y="35737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>
              <a:alpha val="76000"/>
            </a:schemeClr>
          </a:solidFill>
          <a:ln w="19050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reflection stA="45000" endPos="65000" dist="3302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695250" y="2935171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&lt; 40%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1077895" y="3473748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b="1" dirty="0">
                <a:solidFill>
                  <a:schemeClr val="accent6"/>
                </a:solidFill>
              </a:rPr>
              <a:t>Entreprises investissent dans la cybersécurité</a:t>
            </a:r>
            <a:endParaRPr sz="1300" b="1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>
              <a:alpha val="76000"/>
            </a:schemeClr>
          </a:solidFill>
          <a:ln w="190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reflection stA="45000" endPos="65000" dist="558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8" name="Google Shape;2058;p60"/>
          <p:cNvSpPr txBox="1">
            <a:spLocks noGrp="1"/>
          </p:cNvSpPr>
          <p:nvPr>
            <p:ph type="title" idx="4294967295"/>
          </p:nvPr>
        </p:nvSpPr>
        <p:spPr>
          <a:xfrm>
            <a:off x="3279750" y="2158601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&gt; 50%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3662400" y="3005901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accent6"/>
                </a:solidFill>
              </a:rPr>
              <a:t>Entreprises victimes de cyberattaques</a:t>
            </a:r>
            <a:endParaRPr sz="1400" b="1" dirty="0">
              <a:solidFill>
                <a:schemeClr val="accent6"/>
              </a:solidFill>
            </a:endParaRPr>
          </a:p>
        </p:txBody>
      </p:sp>
      <p:sp>
        <p:nvSpPr>
          <p:cNvPr id="2060" name="Google Shape;2060;p60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>
              <a:alpha val="76000"/>
            </a:schemeClr>
          </a:solidFill>
          <a:ln w="19050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reflection stA="45000" endPos="65000" dist="431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5864240" y="1593759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1 082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310843" y="2160337"/>
            <a:ext cx="1691293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accent6"/>
                </a:solidFill>
              </a:rPr>
              <a:t>Intrusions sur les plateformes publiques</a:t>
            </a:r>
            <a:endParaRPr sz="1400" b="1" dirty="0">
              <a:solidFill>
                <a:schemeClr val="accent6"/>
              </a:solidFill>
            </a:endParaRPr>
          </a:p>
        </p:txBody>
      </p:sp>
      <p:cxnSp>
        <p:nvCxnSpPr>
          <p:cNvPr id="2063" name="Google Shape;2063;p60"/>
          <p:cNvCxnSpPr>
            <a:stCxn id="2060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8E7AB0F-801D-9EEE-ACB7-705212B90341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683906"/>
            <a:ext cx="3955103" cy="377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Un projet très enrichissant en termes de connaissances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 cybersécurité est un enjeu majeur qu’il faut étudier pour comprendre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 métier de pentester se renouvelle toujours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Une mauvaise gestion du temps de projet de ma part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Un livrable moins ambitieux que prévu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Une incompatibilité avec l’esprit de travail d’un hacker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531084" y="411607"/>
            <a:ext cx="36566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Introspection et Retours d’expérience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E0EDF37B-6DE1-27FE-9507-1F39AB4AC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91" y="1335765"/>
            <a:ext cx="2090711" cy="207352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27BCA01-E626-949E-62CD-3C57B34C0430}"/>
              </a:ext>
            </a:extLst>
          </p:cNvPr>
          <p:cNvSpPr txBox="1"/>
          <p:nvPr/>
        </p:nvSpPr>
        <p:spPr>
          <a:xfrm>
            <a:off x="6241103" y="263304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MAIS</a:t>
            </a:r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C68797-9DAB-4634-DE27-8C65908424C2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423917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4;p41">
            <a:extLst>
              <a:ext uri="{FF2B5EF4-FFF2-40B4-BE49-F238E27FC236}">
                <a16:creationId xmlns:a16="http://schemas.microsoft.com/office/drawing/2014/main" id="{4FB45442-127F-183C-05BE-4C0CF11DD82A}"/>
              </a:ext>
            </a:extLst>
          </p:cNvPr>
          <p:cNvSpPr txBox="1">
            <a:spLocks/>
          </p:cNvSpPr>
          <p:nvPr/>
        </p:nvSpPr>
        <p:spPr>
          <a:xfrm>
            <a:off x="980643" y="3503740"/>
            <a:ext cx="6978613" cy="64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tx1">
                <a:lumMod val="75000"/>
                <a:lumOff val="25000"/>
                <a:alpha val="88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4000" dirty="0"/>
              <a:t>Merci pour votre attention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1E448E2-81F3-2B2F-4844-96EF5D644005}"/>
              </a:ext>
            </a:extLst>
          </p:cNvPr>
          <p:cNvSpPr txBox="1"/>
          <p:nvPr/>
        </p:nvSpPr>
        <p:spPr>
          <a:xfrm>
            <a:off x="0" y="4797941"/>
            <a:ext cx="384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lucas.kloubert5@etu.univ-lorraine.fr</a:t>
            </a:r>
          </a:p>
        </p:txBody>
      </p:sp>
    </p:spTree>
    <p:extLst>
      <p:ext uri="{BB962C8B-B14F-4D97-AF65-F5344CB8AC3E}">
        <p14:creationId xmlns:p14="http://schemas.microsoft.com/office/powerpoint/2010/main" val="165518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683906"/>
            <a:ext cx="3955103" cy="377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 Cybersécurité, une discipline qui nous concerne tous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Les Objectifs du projet</a:t>
            </a:r>
            <a:endParaRPr sz="1600" dirty="0">
              <a:solidFill>
                <a:srgbClr val="F4F9CB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Protocoles réseaux</a:t>
            </a:r>
            <a:endParaRPr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Interagir avec une page web</a:t>
            </a:r>
            <a:endParaRPr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chemeClr val="lt1"/>
                </a:solidFill>
                <a:latin typeface="Arial Rounded MT Bold" panose="020F0704030504030204" pitchFamily="34" charset="0"/>
              </a:rPr>
              <a:t>Nmap</a:t>
            </a: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 et </a:t>
            </a:r>
            <a:r>
              <a:rPr lang="fr-FR" sz="1600" dirty="0" err="1">
                <a:solidFill>
                  <a:schemeClr val="lt1"/>
                </a:solidFill>
                <a:latin typeface="Arial Rounded MT Bold" panose="020F0704030504030204" pitchFamily="34" charset="0"/>
              </a:rPr>
              <a:t>Metasploit</a:t>
            </a:r>
            <a:endParaRPr lang="fr-FR"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Scrapping et Forcing</a:t>
            </a:r>
            <a:endParaRPr lang="fr-FR"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latin typeface="Arial Rounded MT Bold" panose="020F0704030504030204" pitchFamily="34" charset="0"/>
              </a:rPr>
              <a:t>Interfaces systèmes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Site support de la plateforme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P</a:t>
            </a:r>
            <a:r>
              <a:rPr lang="en" sz="1600" dirty="0">
                <a:latin typeface="Arial Rounded MT Bold" panose="020F0704030504030204" pitchFamily="34" charset="0"/>
              </a:rPr>
              <a:t>résentation d’une cible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Introspection de fin de projet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735198" y="361897"/>
            <a:ext cx="334500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et Début de projet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9890;p77">
            <a:extLst>
              <a:ext uri="{FF2B5EF4-FFF2-40B4-BE49-F238E27FC236}">
                <a16:creationId xmlns:a16="http://schemas.microsoft.com/office/drawing/2014/main" id="{E1A841D7-FFB6-C6EC-94E0-D64D6B525E49}"/>
              </a:ext>
            </a:extLst>
          </p:cNvPr>
          <p:cNvGrpSpPr/>
          <p:nvPr/>
        </p:nvGrpSpPr>
        <p:grpSpPr>
          <a:xfrm>
            <a:off x="616897" y="1103261"/>
            <a:ext cx="1504633" cy="1283890"/>
            <a:chOff x="6599718" y="2068734"/>
            <a:chExt cx="940737" cy="721067"/>
          </a:xfrm>
        </p:grpSpPr>
        <p:sp>
          <p:nvSpPr>
            <p:cNvPr id="9" name="Google Shape;9891;p77">
              <a:extLst>
                <a:ext uri="{FF2B5EF4-FFF2-40B4-BE49-F238E27FC236}">
                  <a16:creationId xmlns:a16="http://schemas.microsoft.com/office/drawing/2014/main" id="{1B9CEBC7-24F9-F245-43D7-875440D7B715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892;p77">
              <a:extLst>
                <a:ext uri="{FF2B5EF4-FFF2-40B4-BE49-F238E27FC236}">
                  <a16:creationId xmlns:a16="http://schemas.microsoft.com/office/drawing/2014/main" id="{78E41322-E04E-004E-F217-32228C608B85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893;p77">
              <a:extLst>
                <a:ext uri="{FF2B5EF4-FFF2-40B4-BE49-F238E27FC236}">
                  <a16:creationId xmlns:a16="http://schemas.microsoft.com/office/drawing/2014/main" id="{5AA9FE47-6283-56AC-9C9E-946BFC0CF949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94;p77">
              <a:extLst>
                <a:ext uri="{FF2B5EF4-FFF2-40B4-BE49-F238E27FC236}">
                  <a16:creationId xmlns:a16="http://schemas.microsoft.com/office/drawing/2014/main" id="{62C37D40-3A63-FE36-65CF-32BF38D990DD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95;p77">
              <a:extLst>
                <a:ext uri="{FF2B5EF4-FFF2-40B4-BE49-F238E27FC236}">
                  <a16:creationId xmlns:a16="http://schemas.microsoft.com/office/drawing/2014/main" id="{CB4DA0BE-FD7C-EC50-7F11-4E880D34B2AA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896;p77">
              <a:extLst>
                <a:ext uri="{FF2B5EF4-FFF2-40B4-BE49-F238E27FC236}">
                  <a16:creationId xmlns:a16="http://schemas.microsoft.com/office/drawing/2014/main" id="{AE155171-AEC5-F100-94C3-AB612AD37DBD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9897;p77">
              <a:extLst>
                <a:ext uri="{FF2B5EF4-FFF2-40B4-BE49-F238E27FC236}">
                  <a16:creationId xmlns:a16="http://schemas.microsoft.com/office/drawing/2014/main" id="{6C1C7B97-B52B-A85B-AC70-CFD7CF2491CC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16" name="Google Shape;9898;p77">
                <a:extLst>
                  <a:ext uri="{FF2B5EF4-FFF2-40B4-BE49-F238E27FC236}">
                    <a16:creationId xmlns:a16="http://schemas.microsoft.com/office/drawing/2014/main" id="{2402FF5D-C6F0-F8EA-C720-E4208A92C3DD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899;p77">
                <a:extLst>
                  <a:ext uri="{FF2B5EF4-FFF2-40B4-BE49-F238E27FC236}">
                    <a16:creationId xmlns:a16="http://schemas.microsoft.com/office/drawing/2014/main" id="{5C583D32-EE81-E5E7-289C-B764BAC840F0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900;p77">
                <a:extLst>
                  <a:ext uri="{FF2B5EF4-FFF2-40B4-BE49-F238E27FC236}">
                    <a16:creationId xmlns:a16="http://schemas.microsoft.com/office/drawing/2014/main" id="{26985E8D-5C9A-2E51-0964-059D44E57DB1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901;p77">
                <a:extLst>
                  <a:ext uri="{FF2B5EF4-FFF2-40B4-BE49-F238E27FC236}">
                    <a16:creationId xmlns:a16="http://schemas.microsoft.com/office/drawing/2014/main" id="{4D884727-A095-DB90-C56C-64946C1F8FEC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902;p77">
                <a:extLst>
                  <a:ext uri="{FF2B5EF4-FFF2-40B4-BE49-F238E27FC236}">
                    <a16:creationId xmlns:a16="http://schemas.microsoft.com/office/drawing/2014/main" id="{346365D2-76E5-579C-A9D7-BEC0014DE10A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903;p77">
                <a:extLst>
                  <a:ext uri="{FF2B5EF4-FFF2-40B4-BE49-F238E27FC236}">
                    <a16:creationId xmlns:a16="http://schemas.microsoft.com/office/drawing/2014/main" id="{3AD63058-0340-6FC4-3C7A-34D8D1B23F0E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9904;p77">
                <a:extLst>
                  <a:ext uri="{FF2B5EF4-FFF2-40B4-BE49-F238E27FC236}">
                    <a16:creationId xmlns:a16="http://schemas.microsoft.com/office/drawing/2014/main" id="{BCBA3A9C-9506-7A21-8EE4-DE1AE5810B93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23" name="Google Shape;9905;p77">
                  <a:extLst>
                    <a:ext uri="{FF2B5EF4-FFF2-40B4-BE49-F238E27FC236}">
                      <a16:creationId xmlns:a16="http://schemas.microsoft.com/office/drawing/2014/main" id="{67993C4C-322A-E2CE-7F44-7A764523F49F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9906;p77">
                  <a:extLst>
                    <a:ext uri="{FF2B5EF4-FFF2-40B4-BE49-F238E27FC236}">
                      <a16:creationId xmlns:a16="http://schemas.microsoft.com/office/drawing/2014/main" id="{2AF97C2E-EB7E-A76E-F4CF-1643A38B0742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9907;p77">
                  <a:extLst>
                    <a:ext uri="{FF2B5EF4-FFF2-40B4-BE49-F238E27FC236}">
                      <a16:creationId xmlns:a16="http://schemas.microsoft.com/office/drawing/2014/main" id="{E380E4CB-224E-D140-A52A-A5095F158D62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9908;p77">
                  <a:extLst>
                    <a:ext uri="{FF2B5EF4-FFF2-40B4-BE49-F238E27FC236}">
                      <a16:creationId xmlns:a16="http://schemas.microsoft.com/office/drawing/2014/main" id="{63303A03-6431-2444-1F28-485B5402C287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9909;p77">
                  <a:extLst>
                    <a:ext uri="{FF2B5EF4-FFF2-40B4-BE49-F238E27FC236}">
                      <a16:creationId xmlns:a16="http://schemas.microsoft.com/office/drawing/2014/main" id="{A74CCD39-2CA2-1C20-E0CF-C2B746F7A005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9910;p77">
                  <a:extLst>
                    <a:ext uri="{FF2B5EF4-FFF2-40B4-BE49-F238E27FC236}">
                      <a16:creationId xmlns:a16="http://schemas.microsoft.com/office/drawing/2014/main" id="{27C4C433-F9A5-0E18-BC52-A6F78A7F02C5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9911;p77">
                  <a:extLst>
                    <a:ext uri="{FF2B5EF4-FFF2-40B4-BE49-F238E27FC236}">
                      <a16:creationId xmlns:a16="http://schemas.microsoft.com/office/drawing/2014/main" id="{913A3BD4-3E52-4D55-C35F-3A25EB2C2C6B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0" name="Google Shape;10038;p77">
            <a:extLst>
              <a:ext uri="{FF2B5EF4-FFF2-40B4-BE49-F238E27FC236}">
                <a16:creationId xmlns:a16="http://schemas.microsoft.com/office/drawing/2014/main" id="{24CE61C9-5F20-8E96-6A53-3B4025BDC9DC}"/>
              </a:ext>
            </a:extLst>
          </p:cNvPr>
          <p:cNvGrpSpPr/>
          <p:nvPr/>
        </p:nvGrpSpPr>
        <p:grpSpPr>
          <a:xfrm rot="20206921">
            <a:off x="1621119" y="2120530"/>
            <a:ext cx="2374904" cy="901277"/>
            <a:chOff x="732422" y="2990152"/>
            <a:chExt cx="1337773" cy="572102"/>
          </a:xfrm>
        </p:grpSpPr>
        <p:sp>
          <p:nvSpPr>
            <p:cNvPr id="31" name="Google Shape;10039;p77">
              <a:extLst>
                <a:ext uri="{FF2B5EF4-FFF2-40B4-BE49-F238E27FC236}">
                  <a16:creationId xmlns:a16="http://schemas.microsoft.com/office/drawing/2014/main" id="{BBA4E43C-F305-6905-FC81-D25207D550E9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10040;p77">
              <a:extLst>
                <a:ext uri="{FF2B5EF4-FFF2-40B4-BE49-F238E27FC236}">
                  <a16:creationId xmlns:a16="http://schemas.microsoft.com/office/drawing/2014/main" id="{FDE1F0E5-F7AF-8696-9F7E-376DF1C798CC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10041;p77">
              <a:extLst>
                <a:ext uri="{FF2B5EF4-FFF2-40B4-BE49-F238E27FC236}">
                  <a16:creationId xmlns:a16="http://schemas.microsoft.com/office/drawing/2014/main" id="{92ED0EAA-5200-0B67-9E76-1A0A1B5257F1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10042;p77">
              <a:extLst>
                <a:ext uri="{FF2B5EF4-FFF2-40B4-BE49-F238E27FC236}">
                  <a16:creationId xmlns:a16="http://schemas.microsoft.com/office/drawing/2014/main" id="{85408988-F1E5-E428-EB56-C927902B9893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10043;p77">
              <a:extLst>
                <a:ext uri="{FF2B5EF4-FFF2-40B4-BE49-F238E27FC236}">
                  <a16:creationId xmlns:a16="http://schemas.microsoft.com/office/drawing/2014/main" id="{06B0D444-E8D8-B7E8-141B-A7FC1C7C23B2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10044;p77">
              <a:extLst>
                <a:ext uri="{FF2B5EF4-FFF2-40B4-BE49-F238E27FC236}">
                  <a16:creationId xmlns:a16="http://schemas.microsoft.com/office/drawing/2014/main" id="{FED1A25B-0E35-9A71-38F2-6C164E4FEE12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5" name="ZoneTexte 2084">
            <a:extLst>
              <a:ext uri="{FF2B5EF4-FFF2-40B4-BE49-F238E27FC236}">
                <a16:creationId xmlns:a16="http://schemas.microsoft.com/office/drawing/2014/main" id="{0526B4EE-1529-072A-7E64-AA156A87A27A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4422420" y="4253194"/>
            <a:ext cx="3196477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Une Plateforme Pédagogique</a:t>
            </a:r>
            <a:endParaRPr sz="2400"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003848" y="3253291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EAB3B0D6-4AAF-E655-B73E-27C8A1A69D8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41368" y="3287494"/>
            <a:ext cx="2412900" cy="931500"/>
          </a:xfrm>
        </p:spPr>
        <p:txBody>
          <a:bodyPr/>
          <a:lstStyle/>
          <a:p>
            <a:r>
              <a:rPr lang="fr-FR" sz="3600" dirty="0"/>
              <a:t>Objectifs</a:t>
            </a:r>
          </a:p>
        </p:txBody>
      </p:sp>
      <p:sp>
        <p:nvSpPr>
          <p:cNvPr id="6" name="Google Shape;206;p43">
            <a:extLst>
              <a:ext uri="{FF2B5EF4-FFF2-40B4-BE49-F238E27FC236}">
                <a16:creationId xmlns:a16="http://schemas.microsoft.com/office/drawing/2014/main" id="{82B9AC4D-B61A-179B-F3AB-4146E258CDA3}"/>
              </a:ext>
            </a:extLst>
          </p:cNvPr>
          <p:cNvSpPr txBox="1">
            <a:spLocks/>
          </p:cNvSpPr>
          <p:nvPr/>
        </p:nvSpPr>
        <p:spPr>
          <a:xfrm>
            <a:off x="2991832" y="3154444"/>
            <a:ext cx="3196477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2400" dirty="0"/>
              <a:t>Déploiement de cibles</a:t>
            </a:r>
          </a:p>
        </p:txBody>
      </p:sp>
      <p:sp>
        <p:nvSpPr>
          <p:cNvPr id="7" name="Google Shape;206;p43">
            <a:extLst>
              <a:ext uri="{FF2B5EF4-FFF2-40B4-BE49-F238E27FC236}">
                <a16:creationId xmlns:a16="http://schemas.microsoft.com/office/drawing/2014/main" id="{EB98A46C-0FBE-9213-FAED-32FFD39B7260}"/>
              </a:ext>
            </a:extLst>
          </p:cNvPr>
          <p:cNvSpPr txBox="1">
            <a:spLocks/>
          </p:cNvSpPr>
          <p:nvPr/>
        </p:nvSpPr>
        <p:spPr>
          <a:xfrm>
            <a:off x="6188309" y="3154444"/>
            <a:ext cx="3196477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2400" dirty="0"/>
              <a:t>Formation aux outils cyber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0D00216-8780-FA54-0EEB-333F60C37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2" y="784014"/>
            <a:ext cx="2825895" cy="14859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2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DB4456-69A5-6344-0757-B4F8496C0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09" y="665674"/>
            <a:ext cx="1722656" cy="172265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9FA44E-6E4C-0B61-51DB-4B15CC9D7E7D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307B22B-499D-C2BA-B81E-FE4037B8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8" y="486176"/>
            <a:ext cx="4422272" cy="2969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3808" y="4012624"/>
            <a:ext cx="6978613" cy="644700"/>
          </a:xfrm>
          <a:prstGeom prst="rect">
            <a:avLst/>
          </a:prstGeom>
          <a:effectLst>
            <a:outerShdw blurRad="57150" dist="19050" dir="5400000" algn="bl" rotWithShape="0">
              <a:schemeClr val="tx1">
                <a:lumMod val="75000"/>
                <a:lumOff val="25000"/>
                <a:alpha val="88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Auto-Formation</a:t>
            </a:r>
            <a:endParaRPr sz="4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759DCC-6168-57B2-659C-7DF04566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216" y="250547"/>
            <a:ext cx="4509472" cy="25160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612F96A-F70A-815C-14C7-B9A894FA36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06681" y="2627471"/>
            <a:ext cx="2516029" cy="251602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7836252-C25B-415E-6F86-CBC0B4F9C2A6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9D6F87E-8F1C-F377-77C9-C130BBE04764}"/>
              </a:ext>
            </a:extLst>
          </p:cNvPr>
          <p:cNvSpPr/>
          <p:nvPr/>
        </p:nvSpPr>
        <p:spPr>
          <a:xfrm rot="2109249">
            <a:off x="-394472" y="3460650"/>
            <a:ext cx="1981676" cy="5406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D1244E-D5E2-1CFF-8C28-61BA3D42E7DD}"/>
              </a:ext>
            </a:extLst>
          </p:cNvPr>
          <p:cNvSpPr/>
          <p:nvPr/>
        </p:nvSpPr>
        <p:spPr>
          <a:xfrm rot="2109249">
            <a:off x="7584545" y="4510119"/>
            <a:ext cx="1764577" cy="5406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2" name="Google Shape;172;p39"/>
          <p:cNvCxnSpPr/>
          <p:nvPr/>
        </p:nvCxnSpPr>
        <p:spPr>
          <a:xfrm>
            <a:off x="1423764" y="73207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194;p41">
            <a:extLst>
              <a:ext uri="{FF2B5EF4-FFF2-40B4-BE49-F238E27FC236}">
                <a16:creationId xmlns:a16="http://schemas.microsoft.com/office/drawing/2014/main" id="{9A3B9EBD-3A85-866C-2A7E-FE73913757F5}"/>
              </a:ext>
            </a:extLst>
          </p:cNvPr>
          <p:cNvSpPr txBox="1">
            <a:spLocks/>
          </p:cNvSpPr>
          <p:nvPr/>
        </p:nvSpPr>
        <p:spPr>
          <a:xfrm>
            <a:off x="-684042" y="87374"/>
            <a:ext cx="6978613" cy="644700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Création d’une VM d’attaque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790A6A1-EA1E-230B-8D43-054F26ED7E38}"/>
              </a:ext>
            </a:extLst>
          </p:cNvPr>
          <p:cNvSpPr txBox="1"/>
          <p:nvPr/>
        </p:nvSpPr>
        <p:spPr>
          <a:xfrm>
            <a:off x="246491" y="1147732"/>
            <a:ext cx="303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Importance de travailler sur VM</a:t>
            </a:r>
          </a:p>
          <a:p>
            <a:pPr marL="342900" indent="-3429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Distribution kali Linux</a:t>
            </a:r>
          </a:p>
          <a:p>
            <a:pPr marL="342900" indent="-3429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Utilisation d’un VPN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7096219-385D-F652-F392-8F2F10E6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671" y="955080"/>
            <a:ext cx="5414838" cy="2566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465DF6E-B962-00A9-DF8E-1C3F01EB8B68}"/>
              </a:ext>
            </a:extLst>
          </p:cNvPr>
          <p:cNvSpPr txBox="1"/>
          <p:nvPr/>
        </p:nvSpPr>
        <p:spPr>
          <a:xfrm>
            <a:off x="1229139" y="4051427"/>
            <a:ext cx="6685722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fr-FR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Rapidité – Efficacité – Ergonomie – Sécurité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820061C-DF2D-DE73-0176-FF29EE99769B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683906"/>
            <a:ext cx="3955103" cy="3775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 Cybersécurité, une discipline qui nous concerne tous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Les Objectifs du projet</a:t>
            </a:r>
            <a:endParaRPr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F4F9CB"/>
                </a:solidFill>
                <a:latin typeface="Arial Rounded MT Bold" panose="020F0704030504030204" pitchFamily="34" charset="0"/>
              </a:rPr>
              <a:t>Protocoles réseaux</a:t>
            </a:r>
            <a:endParaRPr sz="1600" dirty="0">
              <a:solidFill>
                <a:srgbClr val="F4F9CB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Interagir avec une page web</a:t>
            </a:r>
            <a:endParaRPr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fr-FR" sz="1600" dirty="0" err="1">
                <a:solidFill>
                  <a:schemeClr val="lt1"/>
                </a:solidFill>
                <a:latin typeface="Arial Rounded MT Bold" panose="020F0704030504030204" pitchFamily="34" charset="0"/>
              </a:rPr>
              <a:t>Nmap</a:t>
            </a: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 et </a:t>
            </a:r>
            <a:r>
              <a:rPr lang="fr-FR" sz="1600" dirty="0" err="1">
                <a:solidFill>
                  <a:schemeClr val="lt1"/>
                </a:solidFill>
                <a:latin typeface="Arial Rounded MT Bold" panose="020F0704030504030204" pitchFamily="34" charset="0"/>
              </a:rPr>
              <a:t>Metasploit</a:t>
            </a:r>
            <a:endParaRPr lang="fr-FR"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Scrapping et Forcing</a:t>
            </a:r>
            <a:endParaRPr lang="fr-FR" sz="1600" dirty="0">
              <a:solidFill>
                <a:schemeClr val="lt1"/>
              </a:solidFill>
              <a:latin typeface="Arial Rounded MT Bold" panose="020F0704030504030204" pitchFamily="34" charset="0"/>
            </a:endParaRP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latin typeface="Arial Rounded MT Bold" panose="020F0704030504030204" pitchFamily="34" charset="0"/>
              </a:rPr>
              <a:t>Interfaces systèmes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Site support de la plateforme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P</a:t>
            </a:r>
            <a:r>
              <a:rPr lang="en" sz="1600" dirty="0">
                <a:latin typeface="Arial Rounded MT Bold" panose="020F0704030504030204" pitchFamily="34" charset="0"/>
              </a:rPr>
              <a:t>résentation d’une cible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lt1"/>
                </a:solidFill>
                <a:latin typeface="Arial Rounded MT Bold" panose="020F0704030504030204" pitchFamily="34" charset="0"/>
              </a:rPr>
              <a:t>Introspection de fin de projet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735198" y="465260"/>
            <a:ext cx="334500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Protocoles réseaux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0620F103-4596-80B2-AF1D-D6256A5C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6" y="1109603"/>
            <a:ext cx="3327308" cy="1958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D5EBD-88B3-4E34-4193-4E7CB80F7108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6855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881004" y="140339"/>
            <a:ext cx="6978613" cy="644700"/>
          </a:xfrm>
          <a:prstGeom prst="rect">
            <a:avLst/>
          </a:prstGeom>
          <a:effectLst>
            <a:outerShdw blurRad="57150" dist="19050" dir="5400000" algn="bl" rotWithShape="0">
              <a:schemeClr val="tx1">
                <a:lumMod val="75000"/>
                <a:lumOff val="25000"/>
                <a:alpha val="88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Protocoles réseaux</a:t>
            </a:r>
            <a:endParaRPr sz="4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E0403EE-1821-F7D1-A44F-8E22BDE60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3" y="280581"/>
            <a:ext cx="2838616" cy="22911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611C63-3432-BAED-4F01-DDE3A4D19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57" y="2926080"/>
            <a:ext cx="2345048" cy="1860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C84BA1-66BB-34DE-B9AC-3213262FCE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251"/>
          <a:stretch/>
        </p:blipFill>
        <p:spPr>
          <a:xfrm>
            <a:off x="3412307" y="2926080"/>
            <a:ext cx="5389179" cy="180494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C403B1E-C4A0-5D9F-6174-6CE511B939D4}"/>
              </a:ext>
            </a:extLst>
          </p:cNvPr>
          <p:cNvSpPr txBox="1"/>
          <p:nvPr/>
        </p:nvSpPr>
        <p:spPr>
          <a:xfrm>
            <a:off x="4985468" y="1001863"/>
            <a:ext cx="3593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Modèles OSI et TCP/IP</a:t>
            </a:r>
          </a:p>
          <a:p>
            <a:pPr>
              <a:buClr>
                <a:schemeClr val="bg1"/>
              </a:buClr>
            </a:pPr>
            <a:endParaRPr lang="fr-FR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Domain Name Servers</a:t>
            </a:r>
          </a:p>
          <a:p>
            <a:pPr>
              <a:buClr>
                <a:schemeClr val="bg1"/>
              </a:buClr>
            </a:pPr>
            <a:endParaRPr lang="fr-FR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fr-FR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Requêtes HTTP(S)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3EA7247-878E-64DB-D3FC-C47C0FD369A2}"/>
              </a:ext>
            </a:extLst>
          </p:cNvPr>
          <p:cNvSpPr txBox="1"/>
          <p:nvPr/>
        </p:nvSpPr>
        <p:spPr>
          <a:xfrm>
            <a:off x="8527103" y="4683318"/>
            <a:ext cx="616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8200092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978</Words>
  <Application>Microsoft Office PowerPoint</Application>
  <PresentationFormat>Affichage à l'écran (16:9)</PresentationFormat>
  <Paragraphs>245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Montserrat ExtraBold</vt:lpstr>
      <vt:lpstr>Arial Rounded MT Bold</vt:lpstr>
      <vt:lpstr>Arial</vt:lpstr>
      <vt:lpstr>Montserrat</vt:lpstr>
      <vt:lpstr>Wingdings</vt:lpstr>
      <vt:lpstr>Courier New</vt:lpstr>
      <vt:lpstr>Futuristic Background by Slidesgo</vt:lpstr>
      <vt:lpstr> Plateforme d’entraînement à la cybersécurité aux Mines de Nancy</vt:lpstr>
      <vt:lpstr>Table des  Matières</vt:lpstr>
      <vt:lpstr>Statistiques sur le domaine de la cybersécurité</vt:lpstr>
      <vt:lpstr>Objectifs et Début de projet</vt:lpstr>
      <vt:lpstr>Une Plateforme Pédagogique</vt:lpstr>
      <vt:lpstr>Auto-Formation</vt:lpstr>
      <vt:lpstr>Présentation PowerPoint</vt:lpstr>
      <vt:lpstr>Protocoles réseaux</vt:lpstr>
      <vt:lpstr>Protocoles réseaux</vt:lpstr>
      <vt:lpstr>Interactions depuis une page web</vt:lpstr>
      <vt:lpstr>Interagir avec une page   Faire du rétro-engineering</vt:lpstr>
      <vt:lpstr>Nmap et Metasploit</vt:lpstr>
      <vt:lpstr>01</vt:lpstr>
      <vt:lpstr>De l’exploration au passage en force</vt:lpstr>
      <vt:lpstr>01</vt:lpstr>
      <vt:lpstr>Interfaces systèmes</vt:lpstr>
      <vt:lpstr>Présentation PowerPoint</vt:lpstr>
      <vt:lpstr>Projet web complet</vt:lpstr>
      <vt:lpstr>Site support de la plateforme</vt:lpstr>
      <vt:lpstr>Site support de la plateforme</vt:lpstr>
      <vt:lpstr>Résolution de la première cible</vt:lpstr>
      <vt:lpstr>Résolution de la première cible</vt:lpstr>
      <vt:lpstr>Résolution de la première cible</vt:lpstr>
      <vt:lpstr>Résolution de la première cible</vt:lpstr>
      <vt:lpstr>Résolution de la première cible</vt:lpstr>
      <vt:lpstr>Résolution de la première cible</vt:lpstr>
      <vt:lpstr>Résolution de la première cible</vt:lpstr>
      <vt:lpstr>Résolution de la première cible</vt:lpstr>
      <vt:lpstr>Introspection et Retours d’expérience</vt:lpstr>
      <vt:lpstr>Introspection et Retours d’expérience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Plateforme d’entraînement à la cybersécurité aux Mines de Nancy</dc:title>
  <cp:lastModifiedBy>lucas</cp:lastModifiedBy>
  <cp:revision>12</cp:revision>
  <dcterms:modified xsi:type="dcterms:W3CDTF">2023-06-08T11:39:14Z</dcterms:modified>
</cp:coreProperties>
</file>